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307" r:id="rId3"/>
    <p:sldId id="368" r:id="rId5"/>
    <p:sldId id="370" r:id="rId6"/>
    <p:sldId id="339" r:id="rId7"/>
    <p:sldId id="342" r:id="rId8"/>
    <p:sldId id="448" r:id="rId9"/>
    <p:sldId id="449" r:id="rId10"/>
    <p:sldId id="473" r:id="rId11"/>
    <p:sldId id="474" r:id="rId12"/>
    <p:sldId id="475" r:id="rId13"/>
    <p:sldId id="344" r:id="rId14"/>
    <p:sldId id="400" r:id="rId15"/>
    <p:sldId id="476" r:id="rId16"/>
    <p:sldId id="477" r:id="rId17"/>
    <p:sldId id="478" r:id="rId18"/>
    <p:sldId id="331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54" userDrawn="1">
          <p15:clr>
            <a:srgbClr val="A4A3A4"/>
          </p15:clr>
        </p15:guide>
        <p15:guide id="2" pos="7216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3891" userDrawn="1">
          <p15:clr>
            <a:srgbClr val="A4A3A4"/>
          </p15:clr>
        </p15:guide>
        <p15:guide id="6" orient="horz" pos="37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ACDB"/>
    <a:srgbClr val="086693"/>
    <a:srgbClr val="ED7D31"/>
    <a:srgbClr val="47ACDC"/>
    <a:srgbClr val="FAFFFF"/>
    <a:srgbClr val="FEFFFF"/>
    <a:srgbClr val="C3E4F2"/>
    <a:srgbClr val="DEF0F8"/>
    <a:srgbClr val="F6BE98"/>
    <a:srgbClr val="0F6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36" y="132"/>
      </p:cViewPr>
      <p:guideLst>
        <p:guide pos="354"/>
        <p:guide pos="7216"/>
        <p:guide orient="horz" pos="640"/>
        <p:guide orient="horz" pos="3891"/>
        <p:guide orient="horz" pos="37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2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5F7FA-1D5F-4B60-8689-4C8381B1CEDC}" type="doc">
      <dgm:prSet loTypeId="urn:microsoft.com/office/officeart/2005/8/layout/vList2#4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EA9490CF-B859-4141-837A-1D4A6746AA4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4</a:t>
          </a:r>
          <a:endParaRPr lang="zh-CN" altLang="en-US" dirty="0"/>
        </a:p>
      </dgm:t>
    </dgm:pt>
    <dgm:pt modelId="{182DCE9F-4626-4193-B2B4-0CCF25747DA8}" cxnId="{B3D6CB0A-A1E7-476B-808D-84F0C1555C32}" type="parTrans">
      <dgm:prSet/>
      <dgm:spPr/>
      <dgm:t>
        <a:bodyPr/>
        <a:lstStyle/>
        <a:p>
          <a:endParaRPr lang="zh-CN" altLang="en-US"/>
        </a:p>
      </dgm:t>
    </dgm:pt>
    <dgm:pt modelId="{20E57596-7E32-460F-85A2-AA181D20A67B}" cxnId="{B3D6CB0A-A1E7-476B-808D-84F0C1555C32}" type="sibTrans">
      <dgm:prSet/>
      <dgm:spPr/>
      <dgm:t>
        <a:bodyPr/>
        <a:lstStyle/>
        <a:p>
          <a:endParaRPr lang="zh-CN" altLang="en-US"/>
        </a:p>
      </dgm:t>
    </dgm:pt>
    <dgm:pt modelId="{E2F866C8-322C-47A7-B633-703C4112826F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触发器</a:t>
          </a:r>
          <a:endParaRPr lang="zh-CN" altLang="en-US" dirty="0">
            <a:sym typeface="+mn-ea"/>
          </a:endParaRPr>
        </a:p>
      </dgm:t>
    </dgm:pt>
    <dgm:pt modelId="{9E81CED7-86DC-4713-AF35-B4B8640352B8}" cxnId="{6D67701A-5C40-4624-91D9-CB9C246B6E83}" type="parTrans">
      <dgm:prSet/>
      <dgm:spPr/>
      <dgm:t>
        <a:bodyPr/>
        <a:lstStyle/>
        <a:p>
          <a:endParaRPr lang="zh-CN" altLang="en-US"/>
        </a:p>
      </dgm:t>
    </dgm:pt>
    <dgm:pt modelId="{B29B00E5-D3BA-4D5C-890D-999070FEB1C1}" cxnId="{6D67701A-5C40-4624-91D9-CB9C246B6E83}" type="sibTrans">
      <dgm:prSet/>
      <dgm:spPr/>
      <dgm:t>
        <a:bodyPr/>
        <a:lstStyle/>
        <a:p>
          <a:endParaRPr lang="zh-CN" altLang="en-US"/>
        </a:p>
      </dgm:t>
    </dgm:pt>
    <dgm:pt modelId="{7EBC2B5E-0208-4570-99BE-61F14D8CFDE7}" type="pres">
      <dgm:prSet presAssocID="{4935F7FA-1D5F-4B60-8689-4C8381B1CE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E62794C-1607-4733-ADCA-906674A22343}" type="pres">
      <dgm:prSet presAssocID="{EA9490CF-B859-4141-837A-1D4A6746AA4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57A0D3-8728-40A5-B79E-F7D5C3A120C7}" type="pres">
      <dgm:prSet presAssocID="{EA9490CF-B859-4141-837A-1D4A6746AA49}" presName="childText" presStyleLbl="revTx" presStyleIdx="0" presStyleCnt="1" custScaleY="975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D7B1E01-D5CD-46C1-A84A-1040926AA2B0}" type="presOf" srcId="{4935F7FA-1D5F-4B60-8689-4C8381B1CEDC}" destId="{7EBC2B5E-0208-4570-99BE-61F14D8CFDE7}" srcOrd="0" destOrd="0" presId="urn:microsoft.com/office/officeart/2005/8/layout/vList2#4"/>
    <dgm:cxn modelId="{660DC030-4C84-4A07-833D-232A5EA56357}" type="presOf" srcId="{E2F866C8-322C-47A7-B633-703C4112826F}" destId="{3B57A0D3-8728-40A5-B79E-F7D5C3A120C7}" srcOrd="0" destOrd="0" presId="urn:microsoft.com/office/officeart/2005/8/layout/vList2#4"/>
    <dgm:cxn modelId="{B3D6CB0A-A1E7-476B-808D-84F0C1555C32}" srcId="{4935F7FA-1D5F-4B60-8689-4C8381B1CEDC}" destId="{EA9490CF-B859-4141-837A-1D4A6746AA49}" srcOrd="0" destOrd="0" parTransId="{182DCE9F-4626-4193-B2B4-0CCF25747DA8}" sibTransId="{20E57596-7E32-460F-85A2-AA181D20A67B}"/>
    <dgm:cxn modelId="{52A655AA-2C64-4052-9156-F8090CC7B05F}" type="presOf" srcId="{EA9490CF-B859-4141-837A-1D4A6746AA49}" destId="{3E62794C-1607-4733-ADCA-906674A22343}" srcOrd="0" destOrd="0" presId="urn:microsoft.com/office/officeart/2005/8/layout/vList2#4"/>
    <dgm:cxn modelId="{6D67701A-5C40-4624-91D9-CB9C246B6E83}" srcId="{EA9490CF-B859-4141-837A-1D4A6746AA49}" destId="{E2F866C8-322C-47A7-B633-703C4112826F}" srcOrd="0" destOrd="0" parTransId="{9E81CED7-86DC-4713-AF35-B4B8640352B8}" sibTransId="{B29B00E5-D3BA-4D5C-890D-999070FEB1C1}"/>
    <dgm:cxn modelId="{8A56F0AD-0912-4551-BD41-4FC8BB0D5A73}" type="presParOf" srcId="{7EBC2B5E-0208-4570-99BE-61F14D8CFDE7}" destId="{3E62794C-1607-4733-ADCA-906674A22343}" srcOrd="0" destOrd="0" presId="urn:microsoft.com/office/officeart/2005/8/layout/vList2#4"/>
    <dgm:cxn modelId="{A484D304-2249-4E3E-B3CA-845BE3D6200D}" type="presParOf" srcId="{7EBC2B5E-0208-4570-99BE-61F14D8CFDE7}" destId="{3B57A0D3-8728-40A5-B79E-F7D5C3A120C7}" srcOrd="1" destOrd="0" presId="urn:microsoft.com/office/officeart/2005/8/layout/vList2#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066530" cy="1543362"/>
        <a:chOff x="0" y="0"/>
        <a:chExt cx="9066530" cy="1543362"/>
      </a:xfrm>
    </dsp:grpSpPr>
    <dsp:sp modelId="{3E62794C-1607-4733-ADCA-906674A22343}">
      <dsp:nvSpPr>
        <dsp:cNvPr id="3" name="圆角矩形 2"/>
        <dsp:cNvSpPr/>
      </dsp:nvSpPr>
      <dsp:spPr bwMode="white">
        <a:xfrm>
          <a:off x="0" y="3757"/>
          <a:ext cx="9066530" cy="93789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40970" tIns="140970" rIns="140970" bIns="14097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4</a:t>
          </a:r>
          <a:endParaRPr lang="zh-CN" altLang="en-US" dirty="0"/>
        </a:p>
      </dsp:txBody>
      <dsp:txXfrm>
        <a:off x="0" y="3757"/>
        <a:ext cx="9066530" cy="937895"/>
      </dsp:txXfrm>
    </dsp:sp>
    <dsp:sp modelId="{3B57A0D3-8728-40A5-B79E-F7D5C3A120C7}">
      <dsp:nvSpPr>
        <dsp:cNvPr id="4" name="矩形 3"/>
        <dsp:cNvSpPr/>
      </dsp:nvSpPr>
      <dsp:spPr bwMode="white">
        <a:xfrm>
          <a:off x="0" y="941652"/>
          <a:ext cx="9066530" cy="597953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87862" tIns="46990" rIns="263144" bIns="46990" anchor="t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dirty="0" smtClean="0">
              <a:solidFill>
                <a:schemeClr val="tx1"/>
              </a:solidFill>
              <a:sym typeface="+mn-ea"/>
            </a:rPr>
            <a:t>触发器</a:t>
          </a:r>
          <a:endParaRPr lang="zh-CN" altLang="en-US" dirty="0">
            <a:solidFill>
              <a:schemeClr val="tx1"/>
            </a:solidFill>
            <a:sym typeface="+mn-ea"/>
          </a:endParaRPr>
        </a:p>
      </dsp:txBody>
      <dsp:txXfrm>
        <a:off x="0" y="941652"/>
        <a:ext cx="9066530" cy="597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4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.xml"/><Relationship Id="rId20" Type="http://schemas.openxmlformats.org/officeDocument/2006/relationships/tags" Target="../tags/tag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3CC4-0414-4F82-B47F-74F783F1D0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7A92C-2968-4AE8-94F0-690306CD21AF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635"/>
            <a:ext cx="508000" cy="6859270"/>
            <a:chOff x="0" y="1"/>
            <a:chExt cx="800" cy="1080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rot="5400000">
              <a:off x="-5001" y="5002"/>
              <a:ext cx="10803" cy="8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14"/>
              </p:custDataLst>
            </p:nvPr>
          </p:nvSpPr>
          <p:spPr>
            <a:xfrm>
              <a:off x="408" y="4489"/>
              <a:ext cx="256" cy="1856"/>
            </a:xfrm>
            <a:prstGeom prst="rect">
              <a:avLst/>
            </a:prstGeom>
            <a:solidFill>
              <a:srgbClr val="46AC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0748010" y="92075"/>
            <a:ext cx="1380490" cy="1183640"/>
            <a:chOff x="15331" y="262"/>
            <a:chExt cx="3335" cy="2752"/>
          </a:xfrm>
        </p:grpSpPr>
        <p:sp>
          <p:nvSpPr>
            <p:cNvPr id="13" name="六边形 12"/>
            <p:cNvSpPr/>
            <p:nvPr userDrawn="1">
              <p:custDataLst>
                <p:tags r:id="rId15"/>
              </p:custDataLst>
            </p:nvPr>
          </p:nvSpPr>
          <p:spPr>
            <a:xfrm rot="10800000">
              <a:off x="16132" y="680"/>
              <a:ext cx="906" cy="715"/>
            </a:xfrm>
            <a:prstGeom prst="hexagon">
              <a:avLst/>
            </a:prstGeom>
            <a:noFill/>
            <a:ln cmpd="dbl"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48000">
                    <a:schemeClr val="accent1">
                      <a:lumMod val="30000"/>
                      <a:lumOff val="70000"/>
                    </a:schemeClr>
                  </a:gs>
                </a:gsLst>
                <a:lin ang="156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 userDrawn="1">
              <p:custDataLst>
                <p:tags r:id="rId16"/>
              </p:custDataLst>
            </p:nvPr>
          </p:nvSpPr>
          <p:spPr>
            <a:xfrm>
              <a:off x="16929" y="1097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 userDrawn="1">
              <p:custDataLst>
                <p:tags r:id="rId17"/>
              </p:custDataLst>
            </p:nvPr>
          </p:nvSpPr>
          <p:spPr>
            <a:xfrm>
              <a:off x="16935" y="29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60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216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6" name="六边形 15"/>
            <p:cNvSpPr/>
            <p:nvPr userDrawn="1">
              <p:custDataLst>
                <p:tags r:id="rId18"/>
              </p:custDataLst>
            </p:nvPr>
          </p:nvSpPr>
          <p:spPr>
            <a:xfrm>
              <a:off x="17760" y="71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7" name="六边形 16"/>
            <p:cNvSpPr/>
            <p:nvPr userDrawn="1">
              <p:custDataLst>
                <p:tags r:id="rId19"/>
              </p:custDataLst>
            </p:nvPr>
          </p:nvSpPr>
          <p:spPr>
            <a:xfrm>
              <a:off x="17730" y="152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8" name="六边形 17"/>
            <p:cNvSpPr/>
            <p:nvPr userDrawn="1">
              <p:custDataLst>
                <p:tags r:id="rId20"/>
              </p:custDataLst>
            </p:nvPr>
          </p:nvSpPr>
          <p:spPr>
            <a:xfrm>
              <a:off x="17745" y="230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  <a:endParaRPr lang="en-US" altLang="zh-CN"/>
            </a:p>
          </p:txBody>
        </p:sp>
        <p:sp>
          <p:nvSpPr>
            <p:cNvPr id="19" name="六边形 18"/>
            <p:cNvSpPr/>
            <p:nvPr userDrawn="1">
              <p:custDataLst>
                <p:tags r:id="rId21"/>
              </p:custDataLst>
            </p:nvPr>
          </p:nvSpPr>
          <p:spPr>
            <a:xfrm>
              <a:off x="15331" y="26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1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tags" Target="../tags/tag26.xml"/><Relationship Id="rId4" Type="http://schemas.openxmlformats.org/officeDocument/2006/relationships/image" Target="../media/image16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rot="16200000">
            <a:off x="5255260" y="-78105"/>
            <a:ext cx="5344160" cy="8529955"/>
          </a:xfrm>
          <a:prstGeom prst="rtTriangle">
            <a:avLst/>
          </a:prstGeom>
          <a:solidFill>
            <a:srgbClr val="3EA4D4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6078855" y="745490"/>
            <a:ext cx="4940300" cy="7285990"/>
          </a:xfrm>
          <a:prstGeom prst="rtTriangle">
            <a:avLst/>
          </a:prstGeom>
          <a:solidFill>
            <a:srgbClr val="008DD7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66850" y="2851150"/>
            <a:ext cx="7929245" cy="1067134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项目三 数据库开发与维护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 触发器</a:t>
            </a:r>
            <a:endParaRPr lang="zh-CN" sz="2800" dirty="0">
              <a:solidFill>
                <a:srgbClr val="E78F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" y="153035"/>
            <a:ext cx="1303020" cy="1189990"/>
          </a:xfrm>
          <a:prstGeom prst="rect">
            <a:avLst/>
          </a:prstGeom>
        </p:spPr>
      </p:pic>
      <p:sp>
        <p:nvSpPr>
          <p:cNvPr id="12" name="等腰三角形 11"/>
          <p:cNvSpPr/>
          <p:nvPr/>
        </p:nvSpPr>
        <p:spPr>
          <a:xfrm rot="19920000">
            <a:off x="7574915" y="1333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920000">
            <a:off x="7642225" y="13144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880000">
            <a:off x="4392295" y="42367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880000">
            <a:off x="4566285" y="403415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380000">
            <a:off x="9674225" y="9601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380000">
            <a:off x="9624060" y="10534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40" y="4827905"/>
            <a:ext cx="1867535" cy="186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62545" y="4255770"/>
            <a:ext cx="4366895" cy="2540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6850" y="1773382"/>
            <a:ext cx="728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数据库项目化教程</a:t>
            </a:r>
            <a:endParaRPr lang="zh-CN" altLang="en-US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ndAc>
          <p:endSnd/>
        </p:sndAc>
      </p:transition>
    </mc:Choice>
    <mc:Fallback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  <p:bldLst>
      <p:bldP spid="9" grpId="0" animBg="1"/>
      <p:bldP spid="9" grpId="1" animBg="1"/>
      <p:bldP spid="6" grpId="0" animBg="1"/>
      <p:bldP spid="6" grpId="1" animBg="1"/>
      <p:bldP spid="12" grpId="0" bldLvl="0" animBg="1"/>
      <p:bldP spid="12" grpId="1" animBg="1"/>
      <p:bldP spid="13" grpId="0" bldLvl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016317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rgbClr val="00B0F0"/>
                </a:solidFill>
              </a:rPr>
              <a:t>2.	</a:t>
            </a:r>
            <a:r>
              <a:rPr lang="zh-CN" altLang="en-US" b="1" dirty="0" smtClean="0">
                <a:solidFill>
                  <a:srgbClr val="00B0F0"/>
                </a:solidFill>
              </a:rPr>
              <a:t>查看触发器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查看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MySQL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创建的触发器有三种方式：</a:t>
            </a:r>
            <a:endParaRPr lang="zh-CN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方法一：通过</a:t>
            </a:r>
            <a:r>
              <a:rPr lang="en-US" altLang="zh-CN" sz="20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information_schema.triggers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表查看触发器</a:t>
            </a:r>
            <a:endParaRPr lang="zh-CN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语法格式：</a:t>
            </a:r>
            <a:r>
              <a:rPr lang="en-US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select * from </a:t>
            </a:r>
            <a:r>
              <a:rPr lang="en-US" altLang="zh-CN" sz="2000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information_schema.triggers</a:t>
            </a:r>
            <a:r>
              <a:rPr lang="en-US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000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方法二：查看当前数据库的触发器</a:t>
            </a:r>
            <a:endParaRPr lang="zh-CN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语法格式：</a:t>
            </a:r>
            <a:r>
              <a:rPr lang="en-US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show triggers;</a:t>
            </a:r>
            <a:endParaRPr lang="zh-CN" altLang="zh-CN" sz="2000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方法三：查看指定数据库的触发器</a:t>
            </a:r>
            <a:endParaRPr lang="zh-CN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语法格式：</a:t>
            </a:r>
            <a:r>
              <a:rPr lang="en-US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show triggers from </a:t>
            </a:r>
            <a:r>
              <a:rPr lang="zh-CN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数据库名</a:t>
            </a:r>
            <a:r>
              <a:rPr lang="en-US" altLang="zh-CN" sz="2000" kern="100" dirty="0" smtClean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000" kern="100" dirty="0" smtClean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0" lvl="0" indent="457200"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rgbClr val="00B0F0"/>
                </a:solidFill>
              </a:rPr>
              <a:t>3. </a:t>
            </a:r>
            <a:r>
              <a:rPr lang="zh-CN" altLang="en-US" b="1" dirty="0">
                <a:solidFill>
                  <a:srgbClr val="00B0F0"/>
                </a:solidFill>
              </a:rPr>
              <a:t>删除</a:t>
            </a:r>
            <a:r>
              <a:rPr lang="zh-CN" altLang="en-US" b="1" dirty="0" smtClean="0">
                <a:solidFill>
                  <a:srgbClr val="00B0F0"/>
                </a:solidFill>
              </a:rPr>
              <a:t>触发器</a:t>
            </a:r>
            <a:endParaRPr lang="en-US" altLang="zh-CN" b="1" dirty="0">
              <a:solidFill>
                <a:srgbClr val="00B0F0"/>
              </a:solidFill>
            </a:endParaRP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和其他数据库对象一样，使用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DROP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语句即可将触发器从数据库中删除。</a:t>
            </a:r>
            <a:endParaRPr lang="zh-CN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语法格式：</a:t>
            </a:r>
            <a:r>
              <a:rPr lang="en-US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 DROP TRIGGER </a:t>
            </a:r>
            <a:r>
              <a:rPr lang="zh-CN" altLang="zh-CN" sz="20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触发器名</a:t>
            </a:r>
            <a:endParaRPr lang="zh-CN" altLang="zh-CN" sz="2000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917065" y="2096135"/>
            <a:ext cx="8971915" cy="2206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触发器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触发器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44416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触发器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trigger_borrow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当某学生借书成功后，图书表相应的图书不在架上，状态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book_num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变为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446982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分析：</a:t>
            </a: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因为借书成功即</a:t>
            </a:r>
            <a:r>
              <a:rPr lang="en-US" altLang="zh-CN" dirty="0">
                <a:latin typeface="+mn-ea"/>
                <a:cs typeface="微软雅黑" panose="020B0503020204020204" pitchFamily="34" charset="-122"/>
                <a:sym typeface="+mn-ea"/>
              </a:rPr>
              <a:t>borrow</a:t>
            </a: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表插入数据，该触发器的触发事件是</a:t>
            </a:r>
            <a:r>
              <a:rPr lang="en-US" altLang="zh-CN" dirty="0">
                <a:latin typeface="+mn-ea"/>
                <a:cs typeface="微软雅黑" panose="020B0503020204020204" pitchFamily="34" charset="-122"/>
                <a:sym typeface="+mn-ea"/>
              </a:rPr>
              <a:t>insert</a:t>
            </a: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事件；改变书的书架状态是在发生在</a:t>
            </a:r>
            <a:r>
              <a:rPr lang="en-US" altLang="zh-CN" dirty="0">
                <a:latin typeface="+mn-ea"/>
                <a:cs typeface="微软雅黑" panose="020B0503020204020204" pitchFamily="34" charset="-122"/>
                <a:sym typeface="+mn-ea"/>
              </a:rPr>
              <a:t>insert</a:t>
            </a: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事件之后，所以是</a:t>
            </a:r>
            <a:r>
              <a:rPr lang="en-US" altLang="zh-CN" dirty="0">
                <a:latin typeface="+mn-ea"/>
                <a:cs typeface="微软雅黑" panose="020B0503020204020204" pitchFamily="34" charset="-122"/>
                <a:sym typeface="+mn-ea"/>
              </a:rPr>
              <a:t>after</a:t>
            </a:r>
            <a:r>
              <a:rPr lang="zh-CN" altLang="en-US" dirty="0" smtClean="0">
                <a:latin typeface="+mn-ea"/>
                <a:cs typeface="微软雅黑" panose="020B0503020204020204" pitchFamily="34" charset="-122"/>
                <a:sym typeface="+mn-ea"/>
              </a:rPr>
              <a:t>触发器。</a:t>
            </a:r>
            <a:endParaRPr lang="en-US" altLang="zh-CN" dirty="0" smtClean="0">
              <a:latin typeface="+mn-ea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dirty="0" smtClean="0"/>
              <a:t>创建</a:t>
            </a:r>
            <a:r>
              <a:rPr lang="zh-CN" altLang="en-US" dirty="0"/>
              <a:t>触发器</a:t>
            </a:r>
            <a:r>
              <a:rPr lang="en-US" altLang="zh-CN" dirty="0" err="1" smtClean="0"/>
              <a:t>trigger_borrow</a:t>
            </a:r>
            <a:endParaRPr lang="en-US" altLang="zh-CN" dirty="0" smtClean="0"/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//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trigger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trigger_borrow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after insert on borrow for each row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 smtClean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update 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 set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book_num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book_num-1 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 smtClean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where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book_id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new.book_id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//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9" name="图片 18"/>
          <p:cNvPicPr/>
          <p:nvPr/>
        </p:nvPicPr>
        <p:blipFill>
          <a:blip r:embed="rId4"/>
          <a:stretch>
            <a:fillRect/>
          </a:stretch>
        </p:blipFill>
        <p:spPr>
          <a:xfrm>
            <a:off x="602614" y="5104070"/>
            <a:ext cx="6876488" cy="126222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49337" y="6405909"/>
            <a:ext cx="17299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触发器创建成功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触发器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44416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触发器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trigger_borrow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当某学生借书成功后，图书表相应的图书不在架上，状态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book_num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变为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446982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/>
              <a:t>通过</a:t>
            </a:r>
            <a:r>
              <a:rPr lang="en-US" altLang="zh-CN" dirty="0"/>
              <a:t>CALL</a:t>
            </a:r>
            <a:r>
              <a:rPr lang="zh-CN" altLang="en-US" dirty="0"/>
              <a:t>调用储存过程</a:t>
            </a:r>
            <a:r>
              <a:rPr lang="en-US" altLang="zh-CN" dirty="0" err="1"/>
              <a:t>proc_borrow</a:t>
            </a:r>
            <a:r>
              <a:rPr lang="zh-CN" altLang="en-US" dirty="0"/>
              <a:t>实现</a:t>
            </a:r>
            <a:r>
              <a:rPr lang="zh-CN" altLang="en-US" dirty="0" smtClean="0"/>
              <a:t>借书。</a:t>
            </a:r>
            <a:endParaRPr lang="en-US" altLang="zh-CN" dirty="0" smtClean="0"/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proc_borrow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('2020010001',11);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975" y="4597559"/>
            <a:ext cx="30027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在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borrow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表中添加新的借书记录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6" name="图片 15"/>
          <p:cNvPicPr/>
          <p:nvPr/>
        </p:nvPicPr>
        <p:blipFill>
          <a:blip r:embed="rId4"/>
          <a:stretch>
            <a:fillRect/>
          </a:stretch>
        </p:blipFill>
        <p:spPr>
          <a:xfrm>
            <a:off x="613742" y="3133883"/>
            <a:ext cx="5838816" cy="1346841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6564839" y="3133249"/>
            <a:ext cx="4890561" cy="284485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564839" y="6023074"/>
            <a:ext cx="5546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验证触发器</a:t>
            </a:r>
            <a:r>
              <a:rPr lang="en-US" altLang="zh-CN" sz="1400" dirty="0" err="1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trigger_borrow</a:t>
            </a:r>
            <a:endParaRPr lang="en-US" altLang="zh-CN" sz="1400" dirty="0" smtClean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同时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，在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book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表中对应书籍的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book_num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变为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，即不在书架上。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触发器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44416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触发器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trigger_return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当某学生成功还书后，图书表相应的图书显示在架上，状态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book_num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变为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446982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因为还书成功即</a:t>
            </a:r>
            <a:r>
              <a:rPr lang="en-US" altLang="zh-CN" dirty="0">
                <a:latin typeface="+mn-ea"/>
                <a:cs typeface="微软雅黑" panose="020B0503020204020204" pitchFamily="34" charset="-122"/>
                <a:sym typeface="+mn-ea"/>
              </a:rPr>
              <a:t>returns</a:t>
            </a: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表插入数据，该触发器的触发事件是</a:t>
            </a:r>
            <a:r>
              <a:rPr lang="en-US" altLang="zh-CN" dirty="0">
                <a:latin typeface="+mn-ea"/>
                <a:cs typeface="微软雅黑" panose="020B0503020204020204" pitchFamily="34" charset="-122"/>
                <a:sym typeface="+mn-ea"/>
              </a:rPr>
              <a:t>insert</a:t>
            </a: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事件；改变书的书架状态是在发生在</a:t>
            </a:r>
            <a:r>
              <a:rPr lang="en-US" altLang="zh-CN" dirty="0">
                <a:latin typeface="+mn-ea"/>
                <a:cs typeface="微软雅黑" panose="020B0503020204020204" pitchFamily="34" charset="-122"/>
                <a:sym typeface="+mn-ea"/>
              </a:rPr>
              <a:t>insert</a:t>
            </a: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事件之后，所以是</a:t>
            </a:r>
            <a:r>
              <a:rPr lang="en-US" altLang="zh-CN" dirty="0">
                <a:latin typeface="+mn-ea"/>
                <a:cs typeface="微软雅黑" panose="020B0503020204020204" pitchFamily="34" charset="-122"/>
                <a:sym typeface="+mn-ea"/>
              </a:rPr>
              <a:t>after</a:t>
            </a: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触发器。</a:t>
            </a:r>
            <a:endParaRPr lang="en-US" altLang="zh-CN" dirty="0" smtClean="0">
              <a:latin typeface="+mn-ea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dirty="0"/>
              <a:t>创建触发器</a:t>
            </a:r>
            <a:r>
              <a:rPr lang="en-US" altLang="zh-CN" dirty="0" err="1" smtClean="0"/>
              <a:t>trigger_return</a:t>
            </a:r>
            <a:endParaRPr lang="en-US" altLang="zh-CN" dirty="0" smtClean="0"/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//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trigger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trigger_return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after insert on returns for each row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 smtClean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update 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 set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book_num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book_num+1 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 smtClean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where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book_id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=(select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book_id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borrow where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borrow_id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new.borrow_id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//</a:t>
            </a:r>
            <a:endParaRPr lang="en-US" altLang="zh-CN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337" y="6405909"/>
            <a:ext cx="17299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触发器创建成功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6" name="图片 15"/>
          <p:cNvPicPr/>
          <p:nvPr/>
        </p:nvPicPr>
        <p:blipFill>
          <a:blip r:embed="rId4"/>
          <a:stretch>
            <a:fillRect/>
          </a:stretch>
        </p:blipFill>
        <p:spPr>
          <a:xfrm>
            <a:off x="649337" y="5159309"/>
            <a:ext cx="7424988" cy="12466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369405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触发器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1022991"/>
            <a:ext cx="10984866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/>
              <a:t>通过</a:t>
            </a:r>
            <a:r>
              <a:rPr lang="en-US" altLang="zh-CN" dirty="0"/>
              <a:t>CALL</a:t>
            </a:r>
            <a:r>
              <a:rPr lang="zh-CN" altLang="en-US" dirty="0"/>
              <a:t>调用储存过程</a:t>
            </a:r>
            <a:r>
              <a:rPr lang="en-US" altLang="zh-CN" dirty="0" err="1"/>
              <a:t>proc_return</a:t>
            </a:r>
            <a:r>
              <a:rPr lang="zh-CN" altLang="en-US" dirty="0"/>
              <a:t>实现还书</a:t>
            </a:r>
            <a:endParaRPr lang="en-US" altLang="zh-CN" dirty="0" smtClean="0"/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 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proc_return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(3);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337" y="2290765"/>
            <a:ext cx="19094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触发器</a:t>
            </a:r>
            <a:r>
              <a:rPr lang="zh-CN" altLang="en-US" sz="140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成功调用。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649338" y="1763465"/>
            <a:ext cx="6717622" cy="47178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2"/>
          <a:stretch>
            <a:fillRect/>
          </a:stretch>
        </p:blipFill>
        <p:spPr>
          <a:xfrm>
            <a:off x="649338" y="2613269"/>
            <a:ext cx="6717622" cy="1165018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3"/>
          <a:stretch>
            <a:fillRect/>
          </a:stretch>
        </p:blipFill>
        <p:spPr>
          <a:xfrm>
            <a:off x="649337" y="4197104"/>
            <a:ext cx="6717622" cy="1548084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4"/>
          <a:stretch>
            <a:fillRect/>
          </a:stretch>
        </p:blipFill>
        <p:spPr>
          <a:xfrm>
            <a:off x="7490924" y="1761655"/>
            <a:ext cx="4701076" cy="29138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49337" y="3781665"/>
            <a:ext cx="55867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验证触发器</a:t>
            </a:r>
            <a:r>
              <a:rPr lang="en-US" altLang="zh-CN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trigger_return1</a:t>
            </a: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：新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的还书记录被插入到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returns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4640" y="5750543"/>
            <a:ext cx="6732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验证触发器</a:t>
            </a:r>
            <a:r>
              <a:rPr lang="en-US" altLang="zh-CN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trigger_return2</a:t>
            </a: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：同时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borrow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表中借书流水号为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3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status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，表示已归还。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90925" y="4745242"/>
            <a:ext cx="4594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验证触发器</a:t>
            </a:r>
            <a:r>
              <a:rPr lang="en-US" altLang="zh-CN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trigger_return3</a:t>
            </a: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：同时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，在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book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表中对应书籍的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book_num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变为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，即在书架上。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845185" y="2078355"/>
            <a:ext cx="7301865" cy="1878330"/>
          </a:xfrm>
          <a:prstGeom prst="wedgeRectCallout">
            <a:avLst>
              <a:gd name="adj1" fmla="val 69897"/>
              <a:gd name="adj2" fmla="val 64604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0645" y="4315460"/>
            <a:ext cx="2753360" cy="1699260"/>
          </a:xfrm>
          <a:prstGeom prst="rect">
            <a:avLst/>
          </a:prstGeom>
          <a:solidFill>
            <a:schemeClr val="bg1"/>
          </a:solidFill>
          <a:ln w="92075">
            <a:solidFill>
              <a:srgbClr val="46A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手动操作 7"/>
          <p:cNvSpPr/>
          <p:nvPr/>
        </p:nvSpPr>
        <p:spPr>
          <a:xfrm rot="10800000">
            <a:off x="6837045" y="6126480"/>
            <a:ext cx="1940560" cy="274955"/>
          </a:xfrm>
          <a:prstGeom prst="flowChartManualOperation">
            <a:avLst/>
          </a:prstGeom>
          <a:solidFill>
            <a:srgbClr val="47A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76435" y="4094480"/>
            <a:ext cx="1200785" cy="2306955"/>
            <a:chOff x="11919" y="3554"/>
            <a:chExt cx="2544" cy="4336"/>
          </a:xfrm>
        </p:grpSpPr>
        <p:sp>
          <p:nvSpPr>
            <p:cNvPr id="10" name="圆角矩形 9"/>
            <p:cNvSpPr/>
            <p:nvPr/>
          </p:nvSpPr>
          <p:spPr>
            <a:xfrm>
              <a:off x="11919" y="3554"/>
              <a:ext cx="2544" cy="4336"/>
            </a:xfrm>
            <a:prstGeom prst="roundRect">
              <a:avLst>
                <a:gd name="adj" fmla="val 11635"/>
              </a:avLst>
            </a:prstGeom>
            <a:solidFill>
              <a:srgbClr val="47A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1"/>
              </p:custDataLst>
            </p:nvPr>
          </p:nvSpPr>
          <p:spPr>
            <a:xfrm>
              <a:off x="12270" y="4026"/>
              <a:ext cx="1841" cy="578"/>
            </a:xfrm>
            <a:prstGeom prst="roundRect">
              <a:avLst>
                <a:gd name="adj" fmla="val 1163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>
              <p:custDataLst>
                <p:tags r:id="rId2"/>
              </p:custDataLst>
            </p:nvPr>
          </p:nvSpPr>
          <p:spPr>
            <a:xfrm>
              <a:off x="12270" y="5046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3"/>
              </p:custDataLst>
            </p:nvPr>
          </p:nvSpPr>
          <p:spPr>
            <a:xfrm>
              <a:off x="12270" y="5608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943" y="6520"/>
              <a:ext cx="528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6420" y="2315210"/>
            <a:ext cx="5089525" cy="629920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感谢观看</a:t>
            </a:r>
            <a:endParaRPr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825" y="4418965"/>
            <a:ext cx="2413635" cy="1525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05585" y="4792345"/>
            <a:ext cx="2764155" cy="1608455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3960000">
            <a:off x="9900285" y="17265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880000">
            <a:off x="9806940" y="193421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9840000">
            <a:off x="10982960" y="587057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500000">
            <a:off x="10866755" y="572198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 bldLvl="0" animBg="1"/>
      <p:bldP spid="7" grpId="1" animBg="1"/>
      <p:bldP spid="14" grpId="0" animBg="1"/>
      <p:bldP spid="14" grpId="1" animBg="1"/>
      <p:bldP spid="15" grpId="0" animBg="1"/>
      <p:bldP spid="15" grpId="1" animBg="1"/>
      <p:bldP spid="4" grpId="0" animBg="1"/>
      <p:bldP spid="4" grpId="1" animBg="1"/>
      <p:bldP spid="8" grpId="0" animBg="1"/>
      <p:bldP spid="8" grpId="1" animBg="1"/>
      <p:bldP spid="3" grpId="0" build="p"/>
      <p:bldP spid="3" grpId="1" build="p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触发器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1166495" y="2485173"/>
          <a:ext cx="9066530" cy="1543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478780"/>
          </a:xfrm>
        </p:spPr>
        <p:txBody>
          <a:bodyPr>
            <a:normAutofit fontScale="97500"/>
          </a:bodyPr>
          <a:lstStyle/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专业能力</a:t>
            </a:r>
            <a:endParaRPr sz="27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 smtClean="0"/>
              <a:t>1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认识</a:t>
            </a:r>
            <a:r>
              <a:rPr lang="zh-CN" altLang="en-US" sz="2000" dirty="0"/>
              <a:t>触发器； 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掌握</a:t>
            </a:r>
            <a:r>
              <a:rPr lang="zh-CN" altLang="en-US" sz="2000" dirty="0"/>
              <a:t>创建触发器</a:t>
            </a:r>
            <a:r>
              <a:rPr lang="zh-CN" altLang="en-US" sz="2000" dirty="0" smtClean="0"/>
              <a:t>方法。</a:t>
            </a:r>
            <a:endParaRPr lang="zh-CN" altLang="en-US"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 smtClean="0"/>
              <a:t></a:t>
            </a:r>
            <a:r>
              <a:rPr sz="2700" b="1" dirty="0" err="1" smtClean="0">
                <a:solidFill>
                  <a:srgbClr val="FF0000"/>
                </a:solidFill>
              </a:rPr>
              <a:t>方法能力</a:t>
            </a:r>
            <a:endParaRPr sz="2700" b="1" dirty="0" smtClean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 smtClean="0"/>
              <a:t>1</a:t>
            </a:r>
            <a:r>
              <a:rPr sz="2000" dirty="0" smtClean="0"/>
              <a:t>.</a:t>
            </a:r>
            <a:r>
              <a:rPr lang="zh-CN" altLang="en-US" sz="2000" dirty="0"/>
              <a:t> </a:t>
            </a:r>
            <a:r>
              <a:rPr lang="en-US" altLang="zh-CN" sz="2000" dirty="0"/>
              <a:t>	</a:t>
            </a:r>
            <a:r>
              <a:rPr lang="zh-CN" altLang="en-US" sz="2000" dirty="0"/>
              <a:t>通过使用触发器，提升数据库完整性维护能力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完成学习任务，提高解决实际问题的</a:t>
            </a:r>
            <a:r>
              <a:rPr lang="zh-CN" altLang="en-US" sz="2000" dirty="0" smtClean="0"/>
              <a:t>能力</a:t>
            </a:r>
            <a:r>
              <a:rPr sz="2000" dirty="0" smtClean="0"/>
              <a:t>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600" b="1" dirty="0">
                <a:solidFill>
                  <a:srgbClr val="FF0000"/>
                </a:solidFill>
              </a:rPr>
              <a:t>社会能力</a:t>
            </a:r>
            <a:endParaRPr sz="2600" b="1" dirty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sz="2000" dirty="0" smtClean="0"/>
              <a:t>..</a:t>
            </a:r>
            <a:r>
              <a:rPr sz="2000" dirty="0"/>
              <a:t>培养学生逻辑思维能力和分析问题、解决问题的能力；</a:t>
            </a:r>
            <a:endParaRPr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sz="2000" dirty="0" smtClean="0"/>
              <a:t>2.</a:t>
            </a:r>
            <a:r>
              <a:rPr sz="2000" dirty="0"/>
              <a:t>培养严谨的工作作风，</a:t>
            </a:r>
            <a:r>
              <a:rPr sz="2000" dirty="0" smtClean="0"/>
              <a:t>增强信息安全意识和危机意识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3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培养</a:t>
            </a:r>
            <a:r>
              <a:rPr lang="zh-CN" altLang="en-US" sz="2000" dirty="0"/>
              <a:t>学生运用数据库管理系统解决实际问题的能力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：触发器</a:t>
            </a:r>
            <a:endParaRPr lang="zh-CN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359169"/>
          </a:xfrm>
        </p:spPr>
        <p:txBody>
          <a:bodyPr>
            <a:normAutofit fontScale="92500" lnSpcReduction="20000"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在图书管理数据库系统维护过程中，数据表中为了保证数据的完整性或执行其他特殊规则，只有约束还不够。项目组要求小明运用触发器的功能，确保图书借阅过程中，书籍状态保持和真实情况一致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数据表中为了保证数据的完整性或执行其他特殊规则，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除了提供约束之外，还提供了另外一种机制：触发器（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trigger)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。本次任务使用触发器来完成书籍状态更新的工作。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49"/>
            <a:ext cx="10861963" cy="5480769"/>
          </a:xfrm>
        </p:spPr>
        <p:txBody>
          <a:bodyPr>
            <a:normAutofit lnSpcReduction="10000"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触发器（</a:t>
            </a:r>
            <a:r>
              <a:rPr lang="en-US" altLang="zh-CN" sz="2000" dirty="0"/>
              <a:t>Trigger</a:t>
            </a:r>
            <a:r>
              <a:rPr lang="zh-CN" altLang="en-US" sz="2000" dirty="0"/>
              <a:t>）同存储过程和函数类似，</a:t>
            </a:r>
            <a:r>
              <a:rPr lang="en-US" altLang="zh-CN" sz="2000" dirty="0"/>
              <a:t>MySQL</a:t>
            </a:r>
            <a:r>
              <a:rPr lang="zh-CN" altLang="en-US" sz="2000" dirty="0"/>
              <a:t>中的触发器也是存储在系统内部的一段程序代码，可以把它看作是一个特殊的存储过程。所不同的是，触发器无需人工调用，当程序满足定义条件时就会被</a:t>
            </a:r>
            <a:r>
              <a:rPr lang="en-US" altLang="zh-CN" sz="2000" dirty="0"/>
              <a:t>MySQL</a:t>
            </a:r>
            <a:r>
              <a:rPr lang="zh-CN" altLang="en-US" sz="2000" dirty="0"/>
              <a:t>自动调用。这些条件可以称为触发事件，包括</a:t>
            </a:r>
            <a:r>
              <a:rPr lang="en-US" altLang="zh-CN" sz="2000" dirty="0"/>
              <a:t>INSERT</a:t>
            </a:r>
            <a:r>
              <a:rPr lang="zh-CN" altLang="en-US" sz="2000" dirty="0"/>
              <a:t>、</a:t>
            </a:r>
            <a:r>
              <a:rPr lang="en-US" altLang="zh-CN" sz="2000" dirty="0"/>
              <a:t>UPDATE</a:t>
            </a:r>
            <a:r>
              <a:rPr lang="zh-CN" altLang="en-US" sz="2000" dirty="0"/>
              <a:t>和</a:t>
            </a:r>
            <a:r>
              <a:rPr lang="en-US" altLang="zh-CN" sz="2000" dirty="0"/>
              <a:t>DELETE</a:t>
            </a:r>
            <a:r>
              <a:rPr lang="zh-CN" altLang="en-US" sz="2000" dirty="0"/>
              <a:t>操作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触发器常被用在数据库端确保数据的完整性。例如，在开发图书管理系统项目时，会遇到如下情况，当借出一本书后要更改</a:t>
            </a:r>
            <a:r>
              <a:rPr lang="en-US" altLang="zh-CN" sz="2000" dirty="0"/>
              <a:t>book</a:t>
            </a:r>
            <a:r>
              <a:rPr lang="zh-CN" altLang="en-US" sz="2000" dirty="0"/>
              <a:t>表中书架上状态。就是在对表执行某项操作后，需要自动进行一些处理。此时就可以使用触发器处理数据库对象，可以创建一个触发器对象，每借出一本书，就执行一次设置</a:t>
            </a:r>
            <a:r>
              <a:rPr lang="en-US" altLang="zh-CN" sz="2000" dirty="0" err="1"/>
              <a:t>book_num</a:t>
            </a:r>
            <a:r>
              <a:rPr lang="en-US" altLang="zh-CN" sz="2000" dirty="0"/>
              <a:t>=0</a:t>
            </a:r>
            <a:r>
              <a:rPr lang="zh-CN" altLang="en-US" sz="2000" dirty="0"/>
              <a:t>，这样可以保证每次书被借出后，书不在书架上，避免错误操作。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触发器有如下优点：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）自动执行。触发器在对表的数据作了任何修改之后立即被激活。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）级联更新。触发器可以通过数据库中的相关表进行层叠更改，这比直接把代码写在前台的做法更安全合理。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）强化约束。触发器可以引用其它表中的列，能够实现比</a:t>
            </a:r>
            <a:r>
              <a:rPr lang="en-US" altLang="zh-CN" sz="2000" dirty="0"/>
              <a:t>CHECK</a:t>
            </a:r>
            <a:r>
              <a:rPr lang="zh-CN" altLang="en-US" sz="2000" dirty="0"/>
              <a:t>约束更为复杂的约束。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4</a:t>
            </a:r>
            <a:r>
              <a:rPr lang="zh-CN" altLang="en-US" sz="2000" dirty="0"/>
              <a:t>）跟踪变化。触发器可以阻止数据库中未经许可的指定更新和变化。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5</a:t>
            </a:r>
            <a:r>
              <a:rPr lang="zh-CN" altLang="en-US" sz="2000" dirty="0"/>
              <a:t>）强制业务逻辑。触发器可用于执行管理任务，并强制影响数据库的复杂业务规则。</a:t>
            </a:r>
            <a:endParaRPr lang="zh-CN" altLang="en-US"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016317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rgbClr val="00B0F0"/>
                </a:solidFill>
              </a:rPr>
              <a:t>1.	</a:t>
            </a:r>
            <a:r>
              <a:rPr lang="zh-CN" altLang="en-US" b="1" dirty="0" smtClean="0">
                <a:solidFill>
                  <a:srgbClr val="00B0F0"/>
                </a:solidFill>
              </a:rPr>
              <a:t>创建触发器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创建存储过程</a:t>
            </a:r>
            <a:r>
              <a:rPr lang="zh-CN" altLang="en-US" sz="2000" dirty="0" smtClean="0"/>
              <a:t>可以</a:t>
            </a:r>
            <a:endParaRPr lang="en-US" altLang="zh-CN" sz="2000" dirty="0" smtClean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 smtClean="0"/>
              <a:t>使用</a:t>
            </a:r>
            <a:r>
              <a:rPr lang="en-US" altLang="zh-CN" sz="2000" dirty="0"/>
              <a:t>CREATE </a:t>
            </a:r>
            <a:r>
              <a:rPr lang="en-US" altLang="zh-CN" sz="2000" dirty="0" smtClean="0"/>
              <a:t>TRIGGER</a:t>
            </a:r>
            <a:r>
              <a:rPr lang="zh-CN" altLang="en-US" sz="2000" dirty="0" smtClean="0"/>
              <a:t>语句</a:t>
            </a:r>
            <a:r>
              <a:rPr sz="2000" dirty="0" smtClean="0"/>
              <a:t>。</a:t>
            </a:r>
            <a:endParaRPr lang="en-US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endParaRPr 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4467513" y="1666931"/>
            <a:ext cx="5634193" cy="1403205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CREATE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　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[DEFINER = { 'user' | CURRENT_USER }]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　</a:t>
            </a:r>
            <a:endParaRPr lang="zh-CN" altLang="zh-CN" sz="14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TRIGGER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trigger_name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trigger_time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trigger_event</a:t>
            </a:r>
            <a:endParaRPr lang="zh-CN" altLang="zh-CN" sz="14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ON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table_name</a:t>
            </a:r>
            <a:endParaRPr lang="zh-CN" altLang="zh-CN" sz="14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FOR EACH ROW</a:t>
            </a:r>
            <a:endParaRPr lang="zh-CN" altLang="zh-CN" sz="14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[</a:t>
            </a:r>
            <a:r>
              <a:rPr lang="en-US" altLang="zh-CN" sz="1400" dirty="0" err="1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trigger_order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]</a:t>
            </a:r>
            <a:endParaRPr lang="zh-CN" altLang="zh-CN" sz="14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1600"/>
              </a:lnSpc>
            </a:pPr>
            <a:r>
              <a:rPr lang="en-US" altLang="zh-CN" sz="1400" dirty="0" err="1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trigger_body</a:t>
            </a:r>
            <a:endParaRPr lang="zh-CN" altLang="zh-CN" sz="14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55782" y="3223447"/>
          <a:ext cx="10515599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437"/>
                <a:gridCol w="7444596"/>
                <a:gridCol w="163056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字段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含义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可能的值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DEFINER=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可选参数，指定创建者，默认为当前登录用户</a:t>
                      </a:r>
                      <a:endParaRPr lang="zh-CN" sz="1200" kern="100">
                        <a:effectLst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该触发器将以此参数指定的用户执行，所以需要考虑权限问题；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'root@%'</a:t>
                      </a:r>
                      <a:endParaRPr lang="zh-CN" sz="1200" kern="100">
                        <a:effectLst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CURRENT_USER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trigger_name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触发器名称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trigger_time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触发时间，在某个事件之前还是之后；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BEFORE</a:t>
                      </a:r>
                      <a:r>
                        <a:rPr lang="zh-CN" sz="1200" kern="100">
                          <a:effectLst/>
                        </a:rPr>
                        <a:t>、</a:t>
                      </a:r>
                      <a:r>
                        <a:rPr lang="en-US" sz="1200" kern="100">
                          <a:effectLst/>
                        </a:rPr>
                        <a:t>AFTER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trigger_event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触发事件，如插入时触发、删除时触发；</a:t>
                      </a:r>
                      <a:endParaRPr lang="zh-CN" sz="1200" kern="100" dirty="0">
                        <a:effectLst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INSERT</a:t>
                      </a:r>
                      <a:r>
                        <a:rPr lang="zh-CN" sz="1200" kern="100" dirty="0">
                          <a:effectLst/>
                        </a:rPr>
                        <a:t>：插入操作触发器，</a:t>
                      </a:r>
                      <a:r>
                        <a:rPr lang="en-US" sz="1200" kern="100" dirty="0">
                          <a:effectLst/>
                        </a:rPr>
                        <a:t>INSERT</a:t>
                      </a:r>
                      <a:r>
                        <a:rPr lang="zh-CN" sz="1200" kern="100" dirty="0">
                          <a:effectLst/>
                        </a:rPr>
                        <a:t>、</a:t>
                      </a:r>
                      <a:r>
                        <a:rPr lang="en-US" sz="1200" kern="100" dirty="0">
                          <a:effectLst/>
                        </a:rPr>
                        <a:t>LOAD DATA</a:t>
                      </a:r>
                      <a:r>
                        <a:rPr lang="zh-CN" sz="1200" kern="100" dirty="0">
                          <a:effectLst/>
                        </a:rPr>
                        <a:t>、</a:t>
                      </a:r>
                      <a:r>
                        <a:rPr lang="en-US" sz="1200" kern="100" dirty="0">
                          <a:effectLst/>
                        </a:rPr>
                        <a:t>REPLACE</a:t>
                      </a:r>
                      <a:r>
                        <a:rPr lang="zh-CN" sz="1200" kern="100" dirty="0">
                          <a:effectLst/>
                        </a:rPr>
                        <a:t>时触发；</a:t>
                      </a:r>
                      <a:endParaRPr lang="zh-CN" sz="1200" kern="100" dirty="0">
                        <a:effectLst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UPDATE</a:t>
                      </a:r>
                      <a:r>
                        <a:rPr lang="zh-CN" sz="1200" kern="100" dirty="0">
                          <a:effectLst/>
                        </a:rPr>
                        <a:t>：更新操作触发器，</a:t>
                      </a:r>
                      <a:r>
                        <a:rPr lang="en-US" sz="1200" kern="100" dirty="0">
                          <a:effectLst/>
                        </a:rPr>
                        <a:t>UPDATE</a:t>
                      </a:r>
                      <a:r>
                        <a:rPr lang="zh-CN" sz="1200" kern="100" dirty="0">
                          <a:effectLst/>
                        </a:rPr>
                        <a:t>操作时触发；</a:t>
                      </a:r>
                      <a:endParaRPr lang="zh-CN" sz="1200" kern="100" dirty="0">
                        <a:effectLst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DELETE</a:t>
                      </a:r>
                      <a:r>
                        <a:rPr lang="zh-CN" sz="1200" kern="100" dirty="0">
                          <a:effectLst/>
                        </a:rPr>
                        <a:t>：删除操作触发器，</a:t>
                      </a:r>
                      <a:r>
                        <a:rPr lang="en-US" sz="1200" kern="100" dirty="0">
                          <a:effectLst/>
                        </a:rPr>
                        <a:t>DELETE</a:t>
                      </a:r>
                      <a:r>
                        <a:rPr lang="zh-CN" sz="1200" kern="100" dirty="0">
                          <a:effectLst/>
                        </a:rPr>
                        <a:t>、</a:t>
                      </a:r>
                      <a:r>
                        <a:rPr lang="en-US" sz="1200" kern="100" dirty="0">
                          <a:effectLst/>
                        </a:rPr>
                        <a:t>REPLACE</a:t>
                      </a:r>
                      <a:r>
                        <a:rPr lang="zh-CN" sz="1200" kern="100" dirty="0">
                          <a:effectLst/>
                        </a:rPr>
                        <a:t>操作时触发；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INSERT</a:t>
                      </a:r>
                      <a:endParaRPr lang="zh-CN" sz="1200" kern="100">
                        <a:effectLst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UPDATE</a:t>
                      </a:r>
                      <a:endParaRPr lang="zh-CN" sz="1200" kern="100">
                        <a:effectLst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DELETE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table_name 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触发操作时间的表名；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trigger_order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可选参数，如果定义了多个具有相同触发事件和触法时间的触发器时，默认触发顺序与触发器的创建顺序一致，可以使用此参数来改变它们触发顺序。</a:t>
                      </a:r>
                      <a:endParaRPr lang="zh-CN" sz="1200" kern="100">
                        <a:effectLst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FOLLOWS</a:t>
                      </a:r>
                      <a:r>
                        <a:rPr lang="zh-CN" sz="1200" kern="100">
                          <a:effectLst/>
                        </a:rPr>
                        <a:t>：当前创建触发器在现有触发器之后激活；</a:t>
                      </a:r>
                      <a:br>
                        <a:rPr lang="en-US" sz="1200" kern="100">
                          <a:effectLst/>
                        </a:rPr>
                      </a:br>
                      <a:r>
                        <a:rPr lang="en-US" sz="1200" kern="100">
                          <a:effectLst/>
                        </a:rPr>
                        <a:t>PRECEDES</a:t>
                      </a:r>
                      <a:r>
                        <a:rPr lang="zh-CN" sz="1200" kern="100">
                          <a:effectLst/>
                        </a:rPr>
                        <a:t>：当前创建触发器在现有触发器之前激活；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FOLLOWS</a:t>
                      </a:r>
                      <a:endParaRPr lang="zh-CN" sz="1200" kern="100">
                        <a:effectLst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PRECEDES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trigger_body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触发执行的</a:t>
                      </a:r>
                      <a:r>
                        <a:rPr lang="en-US" sz="1200" kern="100" dirty="0">
                          <a:effectLst/>
                        </a:rPr>
                        <a:t>SQL</a:t>
                      </a:r>
                      <a:r>
                        <a:rPr lang="zh-CN" sz="1200" kern="100" dirty="0">
                          <a:effectLst/>
                        </a:rPr>
                        <a:t>语句内容，一般以</a:t>
                      </a:r>
                      <a:r>
                        <a:rPr lang="en-US" sz="1200" kern="100" dirty="0">
                          <a:effectLst/>
                        </a:rPr>
                        <a:t>begin</a:t>
                      </a:r>
                      <a:r>
                        <a:rPr lang="zh-CN" sz="1200" kern="100" dirty="0">
                          <a:effectLst/>
                        </a:rPr>
                        <a:t>开头，</a:t>
                      </a:r>
                      <a:r>
                        <a:rPr lang="en-US" sz="1200" kern="100" dirty="0">
                          <a:effectLst/>
                        </a:rPr>
                        <a:t>end</a:t>
                      </a:r>
                      <a:r>
                        <a:rPr lang="zh-CN" sz="1200" kern="100" dirty="0">
                          <a:effectLst/>
                        </a:rPr>
                        <a:t>结尾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begin…end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 smtClean="0"/>
              <a:t>在</a:t>
            </a:r>
            <a:r>
              <a:rPr lang="en-US" altLang="zh-CN" sz="2000" dirty="0" err="1"/>
              <a:t>trigger_body</a:t>
            </a:r>
            <a:r>
              <a:rPr lang="zh-CN" altLang="en-US" sz="2000" dirty="0"/>
              <a:t>中，我们可以使用</a:t>
            </a:r>
            <a:r>
              <a:rPr lang="en-US" altLang="zh-CN" sz="2000" dirty="0"/>
              <a:t>NEW</a:t>
            </a:r>
            <a:r>
              <a:rPr lang="zh-CN" altLang="en-US" sz="2000" dirty="0"/>
              <a:t>表示将要插入的新行，</a:t>
            </a:r>
            <a:r>
              <a:rPr lang="en-US" altLang="zh-CN" sz="2000" dirty="0"/>
              <a:t>OLD</a:t>
            </a:r>
            <a:r>
              <a:rPr lang="zh-CN" altLang="en-US" sz="2000" dirty="0"/>
              <a:t>表示将要删除的旧行。通过</a:t>
            </a:r>
            <a:r>
              <a:rPr lang="en-US" altLang="zh-CN" sz="2000" dirty="0"/>
              <a:t>OLD</a:t>
            </a:r>
            <a:r>
              <a:rPr lang="zh-CN" altLang="en-US" sz="2000" dirty="0"/>
              <a:t>，</a:t>
            </a:r>
            <a:r>
              <a:rPr lang="en-US" altLang="zh-CN" sz="2000" dirty="0"/>
              <a:t>NEW</a:t>
            </a:r>
            <a:r>
              <a:rPr lang="zh-CN" altLang="en-US" sz="2000" dirty="0"/>
              <a:t>中获取它们的字段内容，方便在触发操作中使用，下表是对应事件是否支持</a:t>
            </a:r>
            <a:r>
              <a:rPr lang="en-US" altLang="zh-CN" sz="2000" dirty="0"/>
              <a:t>OLD</a:t>
            </a:r>
            <a:r>
              <a:rPr lang="zh-CN" altLang="en-US" sz="2000" dirty="0"/>
              <a:t>、</a:t>
            </a:r>
            <a:r>
              <a:rPr lang="en-US" altLang="zh-CN" sz="2000" dirty="0"/>
              <a:t>NEW</a:t>
            </a:r>
            <a:r>
              <a:rPr lang="zh-CN" altLang="en-US" sz="2000" dirty="0"/>
              <a:t>的对应关系：</a:t>
            </a:r>
            <a:endParaRPr lang="zh-CN" altLang="en-US" sz="20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55782" y="2319081"/>
          <a:ext cx="10515600" cy="1260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62821"/>
                <a:gridCol w="2929646"/>
                <a:gridCol w="3123133"/>
              </a:tblGrid>
              <a:tr h="31522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触发事件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OLD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NEW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31522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INSERT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×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√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31522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DELETE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√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×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  <a:tr h="31522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UPDATE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√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√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888847" y="3785258"/>
            <a:ext cx="101098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由于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UPDATE</a:t>
            </a:r>
            <a:r>
              <a:rPr lang="zh-CN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相当于删除旧行（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OLD</a:t>
            </a:r>
            <a:r>
              <a:rPr lang="zh-CN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），然后插入新行（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NEW</a:t>
            </a:r>
            <a:r>
              <a:rPr lang="zh-CN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），所以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UPDATE</a:t>
            </a:r>
            <a:r>
              <a:rPr lang="zh-CN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同时支持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OLD</a:t>
            </a:r>
            <a:r>
              <a:rPr lang="zh-CN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、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NEW</a:t>
            </a:r>
            <a:r>
              <a:rPr lang="zh-CN" altLang="zh-CN" sz="16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  <a:endParaRPr lang="zh-CN" altLang="zh-CN" sz="16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【</a:t>
            </a:r>
            <a:r>
              <a:rPr lang="zh-CN" altLang="en-US" sz="2000" dirty="0"/>
              <a:t>例</a:t>
            </a:r>
            <a:r>
              <a:rPr lang="en-US" altLang="zh-CN" sz="2000" dirty="0"/>
              <a:t>1】</a:t>
            </a:r>
            <a:r>
              <a:rPr lang="zh-CN" altLang="en-US" sz="2000" dirty="0"/>
              <a:t>创建一个触发器，当删除</a:t>
            </a:r>
            <a:r>
              <a:rPr lang="en-US" altLang="zh-CN" sz="2000" dirty="0" err="1"/>
              <a:t>stuinfo</a:t>
            </a:r>
            <a:r>
              <a:rPr lang="zh-CN" altLang="en-US" sz="2000" dirty="0"/>
              <a:t>数据库中</a:t>
            </a:r>
            <a:r>
              <a:rPr lang="en-US" altLang="zh-CN" sz="2000" dirty="0"/>
              <a:t>student</a:t>
            </a:r>
            <a:r>
              <a:rPr lang="zh-CN" altLang="en-US" sz="2000" dirty="0"/>
              <a:t>表中某学生的信息时，同时将</a:t>
            </a:r>
            <a:r>
              <a:rPr lang="en-US" altLang="zh-CN" sz="2000" dirty="0"/>
              <a:t>score</a:t>
            </a:r>
            <a:r>
              <a:rPr lang="zh-CN" altLang="en-US" sz="2000" dirty="0"/>
              <a:t>表中与该学生有关的数据全部删除。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步骤一：创建一个名为</a:t>
            </a:r>
            <a:r>
              <a:rPr lang="en-US" altLang="zh-CN" sz="2000" dirty="0" err="1"/>
              <a:t>stu_del</a:t>
            </a:r>
            <a:r>
              <a:rPr lang="zh-CN" altLang="en-US" sz="2000" dirty="0"/>
              <a:t>的触发器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1041881" y="2320107"/>
            <a:ext cx="7751421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DELIMITER //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TRIGGER </a:t>
            </a:r>
            <a:r>
              <a:rPr lang="en-US" altLang="zh-CN" sz="1600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stu_del</a:t>
            </a: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AFTER DELETE ON student FOR EACH ROW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DELETE FROM score WHERE </a:t>
            </a:r>
            <a:r>
              <a:rPr lang="en-US" altLang="zh-CN" sz="1600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altLang="zh-CN" sz="1600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OLD.sno</a:t>
            </a: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</a:t>
            </a:r>
            <a:r>
              <a:rPr lang="en-US" altLang="zh-CN" sz="1600" b="1" dirty="0" smtClean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1072077" y="3729024"/>
            <a:ext cx="6294881" cy="1153527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1072077" y="4937251"/>
            <a:ext cx="6294881" cy="12914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0569" y="6283419"/>
            <a:ext cx="94777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右键点击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student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表，打开设计表菜单，选中触发器可见新创建的触发器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stu_del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步骤二：验证触发器的功能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1072077" y="1581386"/>
            <a:ext cx="77514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DELETE FROM student WHERE </a:t>
            </a:r>
            <a:r>
              <a:rPr lang="en-US" altLang="zh-CN" sz="1600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en-US" altLang="zh-CN" sz="1600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 '2020010008';</a:t>
            </a:r>
            <a:endParaRPr lang="en-US" altLang="zh-CN" sz="1600" b="1" dirty="0">
              <a:solidFill>
                <a:srgbClr val="4472C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5782" y="5557290"/>
            <a:ext cx="9477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第一次执行删除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student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表中数据失败，是由于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score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表有外键和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student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表相关联，所以删除相关外键后才能执行删除操作。成功删除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sno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= </a:t>
            </a:r>
            <a:r>
              <a:rPr lang="en-US" altLang="zh-CN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‘2020010008’</a:t>
            </a: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学生信息后，触发了触发器</a:t>
            </a:r>
            <a:r>
              <a:rPr lang="en-US" altLang="zh-CN" sz="1400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stu_del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，成功删除了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score</a:t>
            </a:r>
            <a:r>
              <a:rPr lang="en-US" altLang="zh-CN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=‘2020010008’</a:t>
            </a:r>
            <a:r>
              <a:rPr lang="zh-CN" altLang="en-US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的数据。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2" name="图片 11"/>
          <p:cNvPicPr/>
          <p:nvPr/>
        </p:nvPicPr>
        <p:blipFill>
          <a:blip r:embed="rId1"/>
          <a:stretch>
            <a:fillRect/>
          </a:stretch>
        </p:blipFill>
        <p:spPr>
          <a:xfrm>
            <a:off x="852169" y="1919940"/>
            <a:ext cx="6195612" cy="354058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PLACING_PICTURE_USER_VIEWPORT" val="{&quot;height&quot;:1874,&quot;width&quot;:2052}"/>
</p:tagLst>
</file>

<file path=ppt/tags/tag11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UNIT_PLACING_PICTURE_USER_VIEWPORT" val="{&quot;height&quot;:4944,&quot;width&quot;:8496}"/>
</p:tagLst>
</file>

<file path=ppt/tags/tag27.xml><?xml version="1.0" encoding="utf-8"?>
<p:tagLst xmlns:p="http://schemas.openxmlformats.org/presentationml/2006/main">
  <p:tag name="KSO_WPP_MARK_KEY" val="0de8edbe-9188-4e51-80bd-b8237a2a4405"/>
  <p:tag name="COMMONDATA" val="eyJoZGlkIjoiNzlkMzI4MTZlNGE1YzdmY2Y2NmZhMWZmNTVmYjA0Yz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3650</Words>
  <Application>WPS 演示</Application>
  <PresentationFormat>宽屏</PresentationFormat>
  <Paragraphs>255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Times New Roman</vt:lpstr>
      <vt:lpstr>仿宋_GB2312</vt:lpstr>
      <vt:lpstr>仿宋</vt:lpstr>
      <vt:lpstr>等线</vt:lpstr>
      <vt:lpstr>MicrosoftYaHei</vt:lpstr>
      <vt:lpstr>Segoe Print</vt:lpstr>
      <vt:lpstr>Arial Unicode MS</vt:lpstr>
      <vt:lpstr>等线 Light</vt:lpstr>
      <vt:lpstr>Calibri</vt:lpstr>
      <vt:lpstr>Office 主题​​</vt:lpstr>
      <vt:lpstr>PowerPoint 演示文稿</vt:lpstr>
      <vt:lpstr>任务四  触发器</vt:lpstr>
      <vt:lpstr>学习目标</vt:lpstr>
      <vt:lpstr>任务3：触发器</vt:lpstr>
      <vt:lpstr>知识学习</vt:lpstr>
      <vt:lpstr>知识学习</vt:lpstr>
      <vt:lpstr>知识学习</vt:lpstr>
      <vt:lpstr>知识学习</vt:lpstr>
      <vt:lpstr>知识学习</vt:lpstr>
      <vt:lpstr>知识学习</vt:lpstr>
      <vt:lpstr>任务实施</vt:lpstr>
      <vt:lpstr>一、触发器</vt:lpstr>
      <vt:lpstr>一、触发器</vt:lpstr>
      <vt:lpstr>一、触发器</vt:lpstr>
      <vt:lpstr>一、触发器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jsj01</dc:creator>
  <cp:lastModifiedBy>jsj01</cp:lastModifiedBy>
  <cp:revision>127</cp:revision>
  <dcterms:created xsi:type="dcterms:W3CDTF">2023-02-01T08:11:00Z</dcterms:created>
  <dcterms:modified xsi:type="dcterms:W3CDTF">2023-12-11T00:47:40Z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13A23278388F4834BF9FF88FF5CDF5C7_13</vt:lpwstr>
  </property>
  <property fmtid="{D5CDD505-2E9C-101B-9397-08002B2CF9AE}" pid="3" name="KSOProductBuildVer">
    <vt:lpwstr>2052-12.1.0.15358</vt:lpwstr>
  </property>
</Properties>
</file>